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3" r:id="rId8"/>
    <p:sldId id="267" r:id="rId9"/>
    <p:sldId id="277" r:id="rId10"/>
    <p:sldId id="275" r:id="rId11"/>
    <p:sldId id="268" r:id="rId12"/>
    <p:sldId id="270" r:id="rId13"/>
    <p:sldId id="272" r:id="rId14"/>
    <p:sldId id="276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8AB"/>
    <a:srgbClr val="33CC33"/>
    <a:srgbClr val="CD63B1"/>
    <a:srgbClr val="F1C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C20E36-7D32-4D53-B46E-66377FC6862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B2687B56-8C09-410C-AB1E-472FD52726B4}">
      <dgm:prSet phldrT="[Text]"/>
      <dgm:spPr>
        <a:solidFill>
          <a:srgbClr val="33CC33"/>
        </a:solidFill>
      </dgm:spPr>
      <dgm:t>
        <a:bodyPr/>
        <a:lstStyle/>
        <a:p>
          <a:r>
            <a:rPr lang="de-DE" b="1" smtClean="0">
              <a:solidFill>
                <a:schemeClr val="tx1"/>
              </a:solidFill>
            </a:rPr>
            <a:t>Deutsch </a:t>
          </a:r>
          <a:r>
            <a:rPr lang="de-DE" b="1" dirty="0">
              <a:solidFill>
                <a:schemeClr val="tx1"/>
              </a:solidFill>
            </a:rPr>
            <a:t>– </a:t>
          </a:r>
          <a:r>
            <a:rPr lang="de-DE" b="1" dirty="0" smtClean="0">
              <a:solidFill>
                <a:schemeClr val="tx1"/>
              </a:solidFill>
            </a:rPr>
            <a:t>italienisches Profil</a:t>
          </a:r>
          <a:endParaRPr lang="de-DE" b="1" dirty="0">
            <a:solidFill>
              <a:schemeClr val="tx1"/>
            </a:solidFill>
          </a:endParaRPr>
        </a:p>
        <a:p>
          <a:endParaRPr lang="de-DE" dirty="0"/>
        </a:p>
      </dgm:t>
    </dgm:pt>
    <dgm:pt modelId="{396C7AB6-D471-497D-8620-EBC38B2F663B}" type="parTrans" cxnId="{2677D0C5-1DC7-471E-B9C5-94B62897B7B2}">
      <dgm:prSet/>
      <dgm:spPr/>
      <dgm:t>
        <a:bodyPr/>
        <a:lstStyle/>
        <a:p>
          <a:endParaRPr lang="de-DE"/>
        </a:p>
      </dgm:t>
    </dgm:pt>
    <dgm:pt modelId="{DB1DC822-1D0D-415C-B034-A97649236E87}" type="sibTrans" cxnId="{2677D0C5-1DC7-471E-B9C5-94B62897B7B2}">
      <dgm:prSet/>
      <dgm:spPr/>
      <dgm:t>
        <a:bodyPr/>
        <a:lstStyle/>
        <a:p>
          <a:endParaRPr lang="de-DE"/>
        </a:p>
      </dgm:t>
    </dgm:pt>
    <dgm:pt modelId="{41D6C6C1-B446-4CC7-8976-3CD23C488D60}">
      <dgm:prSet phldrT="[Text]" custT="1"/>
      <dgm:spPr>
        <a:solidFill>
          <a:srgbClr val="FF0000"/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Gesamtschule</a:t>
          </a:r>
        </a:p>
      </dgm:t>
    </dgm:pt>
    <dgm:pt modelId="{4146A449-7ADA-4A6A-8228-A3D59240CFFC}" type="parTrans" cxnId="{459D9EB3-9AF2-4614-BF07-2A70E12CE32E}">
      <dgm:prSet/>
      <dgm:spPr/>
      <dgm:t>
        <a:bodyPr/>
        <a:lstStyle/>
        <a:p>
          <a:endParaRPr lang="de-DE"/>
        </a:p>
      </dgm:t>
    </dgm:pt>
    <dgm:pt modelId="{06562701-00AE-4362-9E4E-5F48D469F090}" type="sibTrans" cxnId="{459D9EB3-9AF2-4614-BF07-2A70E12CE32E}">
      <dgm:prSet/>
      <dgm:spPr/>
      <dgm:t>
        <a:bodyPr/>
        <a:lstStyle/>
        <a:p>
          <a:endParaRPr lang="de-DE"/>
        </a:p>
      </dgm:t>
    </dgm:pt>
    <dgm:pt modelId="{5451AF86-4824-4EC3-B621-135E3AB5DB12}">
      <dgm:prSet phldrT="[Text]" custT="1"/>
      <dgm:spPr>
        <a:solidFill>
          <a:srgbClr val="FFFF00"/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Katholische</a:t>
          </a:r>
        </a:p>
        <a:p>
          <a:r>
            <a:rPr lang="de-DE" sz="1800" b="1" dirty="0">
              <a:solidFill>
                <a:schemeClr val="tx1"/>
              </a:solidFill>
            </a:rPr>
            <a:t>Schule des Erzbistums Köln</a:t>
          </a:r>
        </a:p>
      </dgm:t>
    </dgm:pt>
    <dgm:pt modelId="{EB8BEC88-7B05-48B7-A22E-F8324A6E4BD4}" type="parTrans" cxnId="{A73CFCA9-6633-4ADF-9CB1-6BB1927E71FD}">
      <dgm:prSet/>
      <dgm:spPr/>
      <dgm:t>
        <a:bodyPr/>
        <a:lstStyle/>
        <a:p>
          <a:endParaRPr lang="de-DE"/>
        </a:p>
      </dgm:t>
    </dgm:pt>
    <dgm:pt modelId="{2E596963-5B58-4A87-8D39-76069CF6F873}" type="sibTrans" cxnId="{A73CFCA9-6633-4ADF-9CB1-6BB1927E71FD}">
      <dgm:prSet/>
      <dgm:spPr/>
      <dgm:t>
        <a:bodyPr/>
        <a:lstStyle/>
        <a:p>
          <a:endParaRPr lang="de-DE"/>
        </a:p>
      </dgm:t>
    </dgm:pt>
    <dgm:pt modelId="{17092BED-A8D2-4331-AAFA-3D3392538463}" type="pres">
      <dgm:prSet presAssocID="{01C20E36-7D32-4D53-B46E-66377FC6862B}" presName="compositeShape" presStyleCnt="0">
        <dgm:presLayoutVars>
          <dgm:chMax val="7"/>
          <dgm:dir/>
          <dgm:resizeHandles val="exact"/>
        </dgm:presLayoutVars>
      </dgm:prSet>
      <dgm:spPr/>
    </dgm:pt>
    <dgm:pt modelId="{34A29B72-B567-43A8-A377-218D68B3EFF7}" type="pres">
      <dgm:prSet presAssocID="{01C20E36-7D32-4D53-B46E-66377FC6862B}" presName="wedge1" presStyleLbl="node1" presStyleIdx="0" presStyleCnt="3"/>
      <dgm:spPr/>
      <dgm:t>
        <a:bodyPr/>
        <a:lstStyle/>
        <a:p>
          <a:endParaRPr lang="de-DE"/>
        </a:p>
      </dgm:t>
    </dgm:pt>
    <dgm:pt modelId="{295AD716-3DB9-403D-A371-68F451A55ABA}" type="pres">
      <dgm:prSet presAssocID="{01C20E36-7D32-4D53-B46E-66377FC6862B}" presName="dummy1a" presStyleCnt="0"/>
      <dgm:spPr/>
    </dgm:pt>
    <dgm:pt modelId="{5DEF86C0-AC02-452E-854F-D2C36F9AD120}" type="pres">
      <dgm:prSet presAssocID="{01C20E36-7D32-4D53-B46E-66377FC6862B}" presName="dummy1b" presStyleCnt="0"/>
      <dgm:spPr/>
    </dgm:pt>
    <dgm:pt modelId="{0EDB3823-D92C-4883-A567-0BA238CE6DD5}" type="pres">
      <dgm:prSet presAssocID="{01C20E36-7D32-4D53-B46E-66377FC6862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529B827-42C0-4570-A263-D80239BBEDE3}" type="pres">
      <dgm:prSet presAssocID="{01C20E36-7D32-4D53-B46E-66377FC6862B}" presName="wedge2" presStyleLbl="node1" presStyleIdx="1" presStyleCnt="3" custLinFactNeighborX="16"/>
      <dgm:spPr/>
      <dgm:t>
        <a:bodyPr/>
        <a:lstStyle/>
        <a:p>
          <a:endParaRPr lang="de-DE"/>
        </a:p>
      </dgm:t>
    </dgm:pt>
    <dgm:pt modelId="{9F5D6D39-7E2C-43FA-A429-306ADD147FFC}" type="pres">
      <dgm:prSet presAssocID="{01C20E36-7D32-4D53-B46E-66377FC6862B}" presName="dummy2a" presStyleCnt="0"/>
      <dgm:spPr/>
    </dgm:pt>
    <dgm:pt modelId="{515469EB-A3E7-436D-9E62-AFDBA6AFBF07}" type="pres">
      <dgm:prSet presAssocID="{01C20E36-7D32-4D53-B46E-66377FC6862B}" presName="dummy2b" presStyleCnt="0"/>
      <dgm:spPr/>
    </dgm:pt>
    <dgm:pt modelId="{04705954-2BCE-495F-B52C-2755729E9499}" type="pres">
      <dgm:prSet presAssocID="{01C20E36-7D32-4D53-B46E-66377FC6862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3AA1E59-7DD8-4193-874C-8EEFC1F7D7A4}" type="pres">
      <dgm:prSet presAssocID="{01C20E36-7D32-4D53-B46E-66377FC6862B}" presName="wedge3" presStyleLbl="node1" presStyleIdx="2" presStyleCnt="3"/>
      <dgm:spPr/>
      <dgm:t>
        <a:bodyPr/>
        <a:lstStyle/>
        <a:p>
          <a:endParaRPr lang="de-DE"/>
        </a:p>
      </dgm:t>
    </dgm:pt>
    <dgm:pt modelId="{246296AF-4988-44BE-8147-63D5DD443BD3}" type="pres">
      <dgm:prSet presAssocID="{01C20E36-7D32-4D53-B46E-66377FC6862B}" presName="dummy3a" presStyleCnt="0"/>
      <dgm:spPr/>
    </dgm:pt>
    <dgm:pt modelId="{02C0621E-54A7-4660-862D-634E80C554BC}" type="pres">
      <dgm:prSet presAssocID="{01C20E36-7D32-4D53-B46E-66377FC6862B}" presName="dummy3b" presStyleCnt="0"/>
      <dgm:spPr/>
    </dgm:pt>
    <dgm:pt modelId="{9879BDD3-6E20-4E12-882A-26BAEFED01F7}" type="pres">
      <dgm:prSet presAssocID="{01C20E36-7D32-4D53-B46E-66377FC6862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D7500D-E267-42FD-A3B3-83E4383D05F8}" type="pres">
      <dgm:prSet presAssocID="{DB1DC822-1D0D-415C-B034-A97649236E87}" presName="arrowWedge1" presStyleLbl="fgSibTrans2D1" presStyleIdx="0" presStyleCnt="3"/>
      <dgm:spPr/>
    </dgm:pt>
    <dgm:pt modelId="{BBD6DBD7-B288-44A7-ADA4-57DE878CC03E}" type="pres">
      <dgm:prSet presAssocID="{06562701-00AE-4362-9E4E-5F48D469F090}" presName="arrowWedge2" presStyleLbl="fgSibTrans2D1" presStyleIdx="1" presStyleCnt="3"/>
      <dgm:spPr/>
    </dgm:pt>
    <dgm:pt modelId="{2CA2E996-C983-45EA-B33E-F20CB9465C03}" type="pres">
      <dgm:prSet presAssocID="{2E596963-5B58-4A87-8D39-76069CF6F873}" presName="arrowWedge3" presStyleLbl="fgSibTrans2D1" presStyleIdx="2" presStyleCnt="3"/>
      <dgm:spPr/>
    </dgm:pt>
  </dgm:ptLst>
  <dgm:cxnLst>
    <dgm:cxn modelId="{1F049F37-B75D-4A16-AD3B-FE4BBE803102}" type="presOf" srcId="{5451AF86-4824-4EC3-B621-135E3AB5DB12}" destId="{9879BDD3-6E20-4E12-882A-26BAEFED01F7}" srcOrd="1" destOrd="0" presId="urn:microsoft.com/office/officeart/2005/8/layout/cycle8"/>
    <dgm:cxn modelId="{459D9EB3-9AF2-4614-BF07-2A70E12CE32E}" srcId="{01C20E36-7D32-4D53-B46E-66377FC6862B}" destId="{41D6C6C1-B446-4CC7-8976-3CD23C488D60}" srcOrd="1" destOrd="0" parTransId="{4146A449-7ADA-4A6A-8228-A3D59240CFFC}" sibTransId="{06562701-00AE-4362-9E4E-5F48D469F090}"/>
    <dgm:cxn modelId="{3B454593-5127-44E5-8807-2531327D8C22}" type="presOf" srcId="{01C20E36-7D32-4D53-B46E-66377FC6862B}" destId="{17092BED-A8D2-4331-AAFA-3D3392538463}" srcOrd="0" destOrd="0" presId="urn:microsoft.com/office/officeart/2005/8/layout/cycle8"/>
    <dgm:cxn modelId="{824319CE-3355-4083-8FA9-D213C444F4B1}" type="presOf" srcId="{41D6C6C1-B446-4CC7-8976-3CD23C488D60}" destId="{04705954-2BCE-495F-B52C-2755729E9499}" srcOrd="1" destOrd="0" presId="urn:microsoft.com/office/officeart/2005/8/layout/cycle8"/>
    <dgm:cxn modelId="{A73CFCA9-6633-4ADF-9CB1-6BB1927E71FD}" srcId="{01C20E36-7D32-4D53-B46E-66377FC6862B}" destId="{5451AF86-4824-4EC3-B621-135E3AB5DB12}" srcOrd="2" destOrd="0" parTransId="{EB8BEC88-7B05-48B7-A22E-F8324A6E4BD4}" sibTransId="{2E596963-5B58-4A87-8D39-76069CF6F873}"/>
    <dgm:cxn modelId="{01A32FAC-41E6-49BD-8769-F6DF38401EBB}" type="presOf" srcId="{41D6C6C1-B446-4CC7-8976-3CD23C488D60}" destId="{B529B827-42C0-4570-A263-D80239BBEDE3}" srcOrd="0" destOrd="0" presId="urn:microsoft.com/office/officeart/2005/8/layout/cycle8"/>
    <dgm:cxn modelId="{1A638574-85DF-4427-97C8-7B9D9635E65C}" type="presOf" srcId="{B2687B56-8C09-410C-AB1E-472FD52726B4}" destId="{0EDB3823-D92C-4883-A567-0BA238CE6DD5}" srcOrd="1" destOrd="0" presId="urn:microsoft.com/office/officeart/2005/8/layout/cycle8"/>
    <dgm:cxn modelId="{693FB123-4B78-4905-B5E2-5B9741075CFA}" type="presOf" srcId="{B2687B56-8C09-410C-AB1E-472FD52726B4}" destId="{34A29B72-B567-43A8-A377-218D68B3EFF7}" srcOrd="0" destOrd="0" presId="urn:microsoft.com/office/officeart/2005/8/layout/cycle8"/>
    <dgm:cxn modelId="{2677D0C5-1DC7-471E-B9C5-94B62897B7B2}" srcId="{01C20E36-7D32-4D53-B46E-66377FC6862B}" destId="{B2687B56-8C09-410C-AB1E-472FD52726B4}" srcOrd="0" destOrd="0" parTransId="{396C7AB6-D471-497D-8620-EBC38B2F663B}" sibTransId="{DB1DC822-1D0D-415C-B034-A97649236E87}"/>
    <dgm:cxn modelId="{755C565C-AF23-496C-8E4B-A4ECA649EDA8}" type="presOf" srcId="{5451AF86-4824-4EC3-B621-135E3AB5DB12}" destId="{A3AA1E59-7DD8-4193-874C-8EEFC1F7D7A4}" srcOrd="0" destOrd="0" presId="urn:microsoft.com/office/officeart/2005/8/layout/cycle8"/>
    <dgm:cxn modelId="{2BFD6AED-3B48-4546-8E72-64E88D879EC5}" type="presParOf" srcId="{17092BED-A8D2-4331-AAFA-3D3392538463}" destId="{34A29B72-B567-43A8-A377-218D68B3EFF7}" srcOrd="0" destOrd="0" presId="urn:microsoft.com/office/officeart/2005/8/layout/cycle8"/>
    <dgm:cxn modelId="{0CC90FDD-DE0E-4133-B48A-10DF39D00579}" type="presParOf" srcId="{17092BED-A8D2-4331-AAFA-3D3392538463}" destId="{295AD716-3DB9-403D-A371-68F451A55ABA}" srcOrd="1" destOrd="0" presId="urn:microsoft.com/office/officeart/2005/8/layout/cycle8"/>
    <dgm:cxn modelId="{F93E21A0-244A-445F-94A2-E71266153024}" type="presParOf" srcId="{17092BED-A8D2-4331-AAFA-3D3392538463}" destId="{5DEF86C0-AC02-452E-854F-D2C36F9AD120}" srcOrd="2" destOrd="0" presId="urn:microsoft.com/office/officeart/2005/8/layout/cycle8"/>
    <dgm:cxn modelId="{C67410D0-9853-48E0-AF34-3DFF7E1C479C}" type="presParOf" srcId="{17092BED-A8D2-4331-AAFA-3D3392538463}" destId="{0EDB3823-D92C-4883-A567-0BA238CE6DD5}" srcOrd="3" destOrd="0" presId="urn:microsoft.com/office/officeart/2005/8/layout/cycle8"/>
    <dgm:cxn modelId="{E7E86316-7C41-4432-8C4E-F0210DFC34E0}" type="presParOf" srcId="{17092BED-A8D2-4331-AAFA-3D3392538463}" destId="{B529B827-42C0-4570-A263-D80239BBEDE3}" srcOrd="4" destOrd="0" presId="urn:microsoft.com/office/officeart/2005/8/layout/cycle8"/>
    <dgm:cxn modelId="{C1B75567-42D7-4D1E-A629-A567F8216C39}" type="presParOf" srcId="{17092BED-A8D2-4331-AAFA-3D3392538463}" destId="{9F5D6D39-7E2C-43FA-A429-306ADD147FFC}" srcOrd="5" destOrd="0" presId="urn:microsoft.com/office/officeart/2005/8/layout/cycle8"/>
    <dgm:cxn modelId="{5BC1B17D-A424-4FA3-A087-61875136F95F}" type="presParOf" srcId="{17092BED-A8D2-4331-AAFA-3D3392538463}" destId="{515469EB-A3E7-436D-9E62-AFDBA6AFBF07}" srcOrd="6" destOrd="0" presId="urn:microsoft.com/office/officeart/2005/8/layout/cycle8"/>
    <dgm:cxn modelId="{19D87AC7-5535-480E-A90E-2DD28127800E}" type="presParOf" srcId="{17092BED-A8D2-4331-AAFA-3D3392538463}" destId="{04705954-2BCE-495F-B52C-2755729E9499}" srcOrd="7" destOrd="0" presId="urn:microsoft.com/office/officeart/2005/8/layout/cycle8"/>
    <dgm:cxn modelId="{EFBB3194-88B6-4CDD-A914-A8371A30BE82}" type="presParOf" srcId="{17092BED-A8D2-4331-AAFA-3D3392538463}" destId="{A3AA1E59-7DD8-4193-874C-8EEFC1F7D7A4}" srcOrd="8" destOrd="0" presId="urn:microsoft.com/office/officeart/2005/8/layout/cycle8"/>
    <dgm:cxn modelId="{1CEC356E-47AF-4B72-BA33-ADFBCB5BF1D1}" type="presParOf" srcId="{17092BED-A8D2-4331-AAFA-3D3392538463}" destId="{246296AF-4988-44BE-8147-63D5DD443BD3}" srcOrd="9" destOrd="0" presId="urn:microsoft.com/office/officeart/2005/8/layout/cycle8"/>
    <dgm:cxn modelId="{6532A43D-ED5B-40BA-BDE2-62065C7B1009}" type="presParOf" srcId="{17092BED-A8D2-4331-AAFA-3D3392538463}" destId="{02C0621E-54A7-4660-862D-634E80C554BC}" srcOrd="10" destOrd="0" presId="urn:microsoft.com/office/officeart/2005/8/layout/cycle8"/>
    <dgm:cxn modelId="{41B5B4E1-533F-4D75-BF57-5066F81577C5}" type="presParOf" srcId="{17092BED-A8D2-4331-AAFA-3D3392538463}" destId="{9879BDD3-6E20-4E12-882A-26BAEFED01F7}" srcOrd="11" destOrd="0" presId="urn:microsoft.com/office/officeart/2005/8/layout/cycle8"/>
    <dgm:cxn modelId="{A5635227-9631-42D9-833D-C83D6D124FAA}" type="presParOf" srcId="{17092BED-A8D2-4331-AAFA-3D3392538463}" destId="{31D7500D-E267-42FD-A3B3-83E4383D05F8}" srcOrd="12" destOrd="0" presId="urn:microsoft.com/office/officeart/2005/8/layout/cycle8"/>
    <dgm:cxn modelId="{E079D381-DC6A-4C26-BF68-29D7C5F579E8}" type="presParOf" srcId="{17092BED-A8D2-4331-AAFA-3D3392538463}" destId="{BBD6DBD7-B288-44A7-ADA4-57DE878CC03E}" srcOrd="13" destOrd="0" presId="urn:microsoft.com/office/officeart/2005/8/layout/cycle8"/>
    <dgm:cxn modelId="{6FC78089-B2AD-400D-9929-42549D3464A8}" type="presParOf" srcId="{17092BED-A8D2-4331-AAFA-3D3392538463}" destId="{2CA2E996-C983-45EA-B33E-F20CB9465C0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29B72-B567-43A8-A377-218D68B3EFF7}">
      <dsp:nvSpPr>
        <dsp:cNvPr id="0" name=""/>
        <dsp:cNvSpPr/>
      </dsp:nvSpPr>
      <dsp:spPr>
        <a:xfrm>
          <a:off x="3505516" y="282836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rgbClr val="33CC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b="1" kern="1200" smtClean="0">
              <a:solidFill>
                <a:schemeClr val="tx1"/>
              </a:solidFill>
            </a:rPr>
            <a:t>Deutsch </a:t>
          </a:r>
          <a:r>
            <a:rPr lang="de-DE" sz="1700" b="1" kern="1200" dirty="0">
              <a:solidFill>
                <a:schemeClr val="tx1"/>
              </a:solidFill>
            </a:rPr>
            <a:t>– </a:t>
          </a:r>
          <a:r>
            <a:rPr lang="de-DE" sz="1700" b="1" kern="1200" dirty="0" smtClean="0">
              <a:solidFill>
                <a:schemeClr val="tx1"/>
              </a:solidFill>
            </a:rPr>
            <a:t>italienisches Profil</a:t>
          </a:r>
          <a:endParaRPr lang="de-DE" sz="1700" b="1" kern="1200" dirty="0">
            <a:solidFill>
              <a:schemeClr val="tx1"/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700" kern="1200" dirty="0"/>
        </a:p>
      </dsp:txBody>
      <dsp:txXfrm>
        <a:off x="5431853" y="1057375"/>
        <a:ext cx="1305401" cy="1087834"/>
      </dsp:txXfrm>
    </dsp:sp>
    <dsp:sp modelId="{B529B827-42C0-4570-A263-D80239BBEDE3}">
      <dsp:nvSpPr>
        <dsp:cNvPr id="0" name=""/>
        <dsp:cNvSpPr/>
      </dsp:nvSpPr>
      <dsp:spPr>
        <a:xfrm>
          <a:off x="3430822" y="413377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 dirty="0">
              <a:solidFill>
                <a:schemeClr val="tx1"/>
              </a:solidFill>
            </a:rPr>
            <a:t>Gesamtschule</a:t>
          </a:r>
        </a:p>
      </dsp:txBody>
      <dsp:txXfrm>
        <a:off x="4301090" y="2784856"/>
        <a:ext cx="1958102" cy="957294"/>
      </dsp:txXfrm>
    </dsp:sp>
    <dsp:sp modelId="{A3AA1E59-7DD8-4193-874C-8EEFC1F7D7A4}">
      <dsp:nvSpPr>
        <dsp:cNvPr id="0" name=""/>
        <dsp:cNvSpPr/>
      </dsp:nvSpPr>
      <dsp:spPr>
        <a:xfrm>
          <a:off x="3354959" y="282836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 dirty="0">
              <a:solidFill>
                <a:schemeClr val="tx1"/>
              </a:solidFill>
            </a:rPr>
            <a:t>Katholische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 dirty="0">
              <a:solidFill>
                <a:schemeClr val="tx1"/>
              </a:solidFill>
            </a:rPr>
            <a:t>Schule des Erzbistums Köln</a:t>
          </a:r>
        </a:p>
      </dsp:txBody>
      <dsp:txXfrm>
        <a:off x="3778345" y="1057375"/>
        <a:ext cx="1305401" cy="1087834"/>
      </dsp:txXfrm>
    </dsp:sp>
    <dsp:sp modelId="{31D7500D-E267-42FD-A3B3-83E4383D05F8}">
      <dsp:nvSpPr>
        <dsp:cNvPr id="0" name=""/>
        <dsp:cNvSpPr/>
      </dsp:nvSpPr>
      <dsp:spPr>
        <a:xfrm>
          <a:off x="3279548" y="56567"/>
          <a:ext cx="4107663" cy="410766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6DBD7-B288-44A7-ADA4-57DE878CC03E}">
      <dsp:nvSpPr>
        <dsp:cNvPr id="0" name=""/>
        <dsp:cNvSpPr/>
      </dsp:nvSpPr>
      <dsp:spPr>
        <a:xfrm>
          <a:off x="3204553" y="186876"/>
          <a:ext cx="4107663" cy="410766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2E996-C983-45EA-B33E-F20CB9465C03}">
      <dsp:nvSpPr>
        <dsp:cNvPr id="0" name=""/>
        <dsp:cNvSpPr/>
      </dsp:nvSpPr>
      <dsp:spPr>
        <a:xfrm>
          <a:off x="3128388" y="56567"/>
          <a:ext cx="4107663" cy="410766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2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16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7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16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0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9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9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8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11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0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92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ensieroerealta.blogspot.com/2013/04/razionalismo-ed-empirismo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s://creativecommons.org/licenses/by-nc-sa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licantecuenta.blogspot.com/search/label/Reflexiones%20de%20una%20escritora%20visceral%20Joana%20S%C3%A1nchez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s://creativecommons.org/licenses/by-nc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7FF0E-B580-48E4-AEAA-B94B2514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8800" b="1" i="1" dirty="0"/>
              <a:t>Herzlich willkommen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54B47-790D-4770-B789-20D65BB39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spcBef>
                <a:spcPct val="50000"/>
              </a:spcBef>
              <a:buNone/>
            </a:pPr>
            <a:r>
              <a:rPr lang="de-DE" altLang="de-DE" sz="2000" i="1" dirty="0">
                <a:latin typeface="Tahoma" panose="020B0604030504040204" pitchFamily="34" charset="0"/>
              </a:rPr>
              <a:t>an der</a:t>
            </a:r>
          </a:p>
          <a:p>
            <a:pPr algn="ctr">
              <a:spcBef>
                <a:spcPct val="50000"/>
              </a:spcBef>
              <a:buNone/>
            </a:pPr>
            <a:r>
              <a:rPr lang="de-DE" altLang="de-DE" sz="3400" i="1" dirty="0">
                <a:latin typeface="Tahoma" panose="020B0604030504040204" pitchFamily="34" charset="0"/>
              </a:rPr>
              <a:t> </a:t>
            </a:r>
            <a:r>
              <a:rPr lang="de-DE" altLang="de-DE" sz="3400" b="1" i="1" dirty="0" err="1" smtClean="0">
                <a:latin typeface="Tahoma" panose="020B0604030504040204" pitchFamily="34" charset="0"/>
              </a:rPr>
              <a:t>Erzb</a:t>
            </a:r>
            <a:r>
              <a:rPr lang="de-DE" altLang="de-DE" sz="3400" b="1" i="1" dirty="0" smtClean="0">
                <a:latin typeface="Tahoma" panose="020B0604030504040204" pitchFamily="34" charset="0"/>
              </a:rPr>
              <a:t>.</a:t>
            </a:r>
            <a:r>
              <a:rPr lang="de-DE" altLang="de-DE" sz="3400" i="1" dirty="0" smtClean="0">
                <a:latin typeface="Tahoma" panose="020B0604030504040204" pitchFamily="34" charset="0"/>
              </a:rPr>
              <a:t> </a:t>
            </a:r>
            <a:r>
              <a:rPr lang="de-DE" altLang="de-DE" sz="3400" b="1" i="1" dirty="0" smtClean="0">
                <a:latin typeface="Tahoma" panose="020B0604030504040204" pitchFamily="34" charset="0"/>
              </a:rPr>
              <a:t>Papst-Johannes-XXIII</a:t>
            </a:r>
            <a:r>
              <a:rPr lang="de-DE" altLang="de-DE" sz="3400" b="1" i="1" dirty="0">
                <a:latin typeface="Tahoma" panose="020B0604030504040204" pitchFamily="34" charset="0"/>
              </a:rPr>
              <a:t>.-Gesamtschule</a:t>
            </a:r>
            <a:br>
              <a:rPr lang="de-DE" altLang="de-DE" sz="3400" b="1" i="1" dirty="0">
                <a:latin typeface="Tahoma" panose="020B0604030504040204" pitchFamily="34" charset="0"/>
              </a:rPr>
            </a:br>
            <a:endParaRPr lang="de-DE" altLang="de-DE" sz="3400" b="1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de-DE" altLang="de-DE" sz="3200" b="1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de-DE" altLang="de-DE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de-DE" altLang="de-DE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de-DE" altLang="de-DE" sz="2100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de-DE" altLang="de-DE" sz="2100" i="1" dirty="0">
                <a:latin typeface="Tahoma" panose="020B0604030504040204" pitchFamily="34" charset="0"/>
              </a:rPr>
              <a:t>Zum</a:t>
            </a:r>
          </a:p>
          <a:p>
            <a:pPr algn="ctr">
              <a:spcBef>
                <a:spcPct val="50000"/>
              </a:spcBef>
              <a:buNone/>
            </a:pPr>
            <a:endParaRPr lang="de-DE" altLang="de-DE" sz="2100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de-DE" altLang="de-DE" sz="2000" i="1" dirty="0">
                <a:latin typeface="Tahoma" panose="020B0604030504040204" pitchFamily="34" charset="0"/>
              </a:rPr>
              <a:t> </a:t>
            </a:r>
            <a:endParaRPr lang="de-DE" altLang="de-DE" sz="1000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de-DE" altLang="de-DE" sz="2000" i="1" dirty="0">
              <a:latin typeface="Tahoma" panose="020B060403050404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de-DE" altLang="de-DE" sz="2000" i="1" dirty="0">
                <a:latin typeface="Tahoma" panose="020B0604030504040204" pitchFamily="34" charset="0"/>
              </a:rPr>
              <a:t>zum </a:t>
            </a:r>
          </a:p>
          <a:p>
            <a:pPr algn="ctr">
              <a:spcBef>
                <a:spcPts val="0"/>
              </a:spcBef>
              <a:buNone/>
            </a:pPr>
            <a:r>
              <a:rPr lang="de-DE" altLang="de-DE" sz="3600" i="1" dirty="0">
                <a:latin typeface="Tahoma" panose="020B0604030504040204" pitchFamily="34" charset="0"/>
              </a:rPr>
              <a:t/>
            </a:r>
            <a:br>
              <a:rPr lang="de-DE" altLang="de-DE" sz="3600" i="1" dirty="0">
                <a:latin typeface="Tahoma" panose="020B0604030504040204" pitchFamily="34" charset="0"/>
              </a:rPr>
            </a:br>
            <a:r>
              <a:rPr lang="de-DE" altLang="de-DE" sz="3600" b="1" i="1" dirty="0">
                <a:latin typeface="Tahoma" panose="020B0604030504040204" pitchFamily="34" charset="0"/>
              </a:rPr>
              <a:t>„Tag der offenen Tür </a:t>
            </a:r>
            <a:r>
              <a:rPr lang="de-DE" altLang="de-DE" sz="3600" b="1" i="1" dirty="0" smtClean="0">
                <a:latin typeface="Tahoma" panose="020B0604030504040204" pitchFamily="34" charset="0"/>
              </a:rPr>
              <a:t>2024“</a:t>
            </a:r>
            <a:r>
              <a:rPr lang="de-DE" altLang="de-DE" sz="3600" b="1" i="1" dirty="0">
                <a:latin typeface="Tahoma" panose="020B0604030504040204" pitchFamily="34" charset="0"/>
              </a:rPr>
              <a:t/>
            </a:r>
            <a:br>
              <a:rPr lang="de-DE" altLang="de-DE" sz="3600" b="1" i="1" dirty="0">
                <a:latin typeface="Tahoma" panose="020B0604030504040204" pitchFamily="34" charset="0"/>
              </a:rPr>
            </a:br>
            <a:endParaRPr lang="de-DE" altLang="de-DE" sz="2400" b="1" i="1" dirty="0">
              <a:latin typeface="Tahoma" panose="020B0604030504040204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de-DE" altLang="de-DE" sz="3600" i="1" dirty="0">
                <a:latin typeface="Tahoma" panose="020B0604030504040204" pitchFamily="34" charset="0"/>
              </a:rPr>
              <a:t/>
            </a:r>
            <a:br>
              <a:rPr lang="de-DE" altLang="de-DE" sz="3600" i="1" dirty="0">
                <a:latin typeface="Tahoma" panose="020B0604030504040204" pitchFamily="34" charset="0"/>
              </a:rPr>
            </a:b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6BF171-72A9-4C6C-81CF-0E305C675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631" y="2869707"/>
            <a:ext cx="3546631" cy="17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F4D5A-2655-4DF0-8C2D-5DAED6150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Übersicht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D067A5-D467-404B-B724-9561A2F77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b="1" dirty="0"/>
              <a:t>1. Daten zur </a:t>
            </a:r>
            <a:r>
              <a:rPr lang="de-DE" b="1" dirty="0" err="1" smtClean="0"/>
              <a:t>Erzb</a:t>
            </a:r>
            <a:r>
              <a:rPr lang="de-DE" b="1" dirty="0" smtClean="0"/>
              <a:t>. Papst-Johannes-XXIII</a:t>
            </a:r>
            <a:r>
              <a:rPr lang="de-DE" b="1" dirty="0"/>
              <a:t>.-Gesamtschule</a:t>
            </a:r>
          </a:p>
          <a:p>
            <a:pPr>
              <a:spcBef>
                <a:spcPts val="1800"/>
              </a:spcBef>
            </a:pPr>
            <a:r>
              <a:rPr lang="de-DE" b="1" dirty="0"/>
              <a:t>2. Schulform Gesamtschule</a:t>
            </a:r>
          </a:p>
          <a:p>
            <a:pPr>
              <a:spcBef>
                <a:spcPts val="1800"/>
              </a:spcBef>
            </a:pPr>
            <a:r>
              <a:rPr lang="de-DE" b="1" dirty="0"/>
              <a:t>3. Die Jahrgangstufen 5 und </a:t>
            </a:r>
            <a:r>
              <a:rPr lang="de-DE" b="1" dirty="0" smtClean="0"/>
              <a:t>6 (Fremdsprachenbelegung)</a:t>
            </a:r>
            <a:endParaRPr lang="de-DE" b="1" dirty="0"/>
          </a:p>
          <a:p>
            <a:pPr>
              <a:spcBef>
                <a:spcPts val="1800"/>
              </a:spcBef>
            </a:pPr>
            <a:r>
              <a:rPr lang="de-DE" b="1" dirty="0"/>
              <a:t>4. Fachleistungsdifferenzierung</a:t>
            </a:r>
          </a:p>
          <a:p>
            <a:pPr>
              <a:spcBef>
                <a:spcPts val="1800"/>
              </a:spcBef>
            </a:pPr>
            <a:r>
              <a:rPr lang="de-DE" b="1" dirty="0"/>
              <a:t>5. Abschlüsse</a:t>
            </a:r>
          </a:p>
          <a:p>
            <a:pPr>
              <a:spcBef>
                <a:spcPts val="1800"/>
              </a:spcBef>
            </a:pPr>
            <a:r>
              <a:rPr lang="de-DE" b="1" dirty="0"/>
              <a:t>6. Voraussetzungen für die verschiedenen Abschlüsse</a:t>
            </a:r>
          </a:p>
          <a:p>
            <a:pPr>
              <a:spcBef>
                <a:spcPts val="1800"/>
              </a:spcBef>
            </a:pPr>
            <a:r>
              <a:rPr lang="de-DE" b="1" dirty="0"/>
              <a:t>7. Fragen?</a:t>
            </a:r>
          </a:p>
          <a:p>
            <a:pPr>
              <a:spcBef>
                <a:spcPts val="600"/>
              </a:spcBef>
            </a:pPr>
            <a:endParaRPr lang="de-DE" dirty="0"/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444BD828-4D01-481B-83B3-D6DC8156B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82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6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3804D-BE8C-44B1-8416-3607A7F3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Papst-Johannes-XXIII.-Gesamtschule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71E63CEE-C68C-4B7D-A40B-9297DADE93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165522"/>
              </p:ext>
            </p:extLst>
          </p:nvPr>
        </p:nvGraphicFramePr>
        <p:xfrm>
          <a:off x="844550" y="18288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fik 2">
            <a:extLst>
              <a:ext uri="{FF2B5EF4-FFF2-40B4-BE49-F238E27FC236}">
                <a16:creationId xmlns:a16="http://schemas.microsoft.com/office/drawing/2014/main" id="{F9A98C87-34E0-47DF-8EE6-F8C25F2974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7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6AFC0-6F3E-41CC-86C2-4E19033F5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Daten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0070659D-DFCB-40B2-A201-613624DB7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65760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D782B6D-2D2C-4754-BF85-2F51C88A560C}"/>
              </a:ext>
            </a:extLst>
          </p:cNvPr>
          <p:cNvSpPr txBox="1"/>
          <p:nvPr/>
        </p:nvSpPr>
        <p:spPr>
          <a:xfrm>
            <a:off x="845127" y="1624614"/>
            <a:ext cx="1051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795 </a:t>
            </a:r>
            <a:r>
              <a:rPr lang="de-DE" sz="2800" b="1" dirty="0"/>
              <a:t>Schülerinnen und Schüler (SuS)</a:t>
            </a:r>
          </a:p>
          <a:p>
            <a:r>
              <a:rPr lang="de-DE" sz="2800" dirty="0" smtClean="0"/>
              <a:t>663 </a:t>
            </a:r>
            <a:r>
              <a:rPr lang="de-DE" sz="2800" dirty="0"/>
              <a:t>SuS in den Jahrgangsstufen 5 – 10 (Sekundarstufe I)</a:t>
            </a:r>
          </a:p>
          <a:p>
            <a:r>
              <a:rPr lang="de-DE" sz="2800" dirty="0" smtClean="0"/>
              <a:t>132 </a:t>
            </a:r>
            <a:r>
              <a:rPr lang="de-DE" sz="2800" dirty="0"/>
              <a:t>SuS in den Stufen E, Q 1 und Q 2 (Sekundarstufe II)</a:t>
            </a:r>
          </a:p>
          <a:p>
            <a:endParaRPr lang="de-DE" sz="2800" dirty="0"/>
          </a:p>
          <a:p>
            <a:r>
              <a:rPr lang="de-DE" sz="2800" b="1" dirty="0" smtClean="0"/>
              <a:t>68 </a:t>
            </a:r>
            <a:r>
              <a:rPr lang="de-DE" sz="2800" b="1" dirty="0"/>
              <a:t>Lehrerinnen und Lehrer</a:t>
            </a:r>
          </a:p>
          <a:p>
            <a:r>
              <a:rPr lang="de-DE" sz="2800" b="1" dirty="0"/>
              <a:t>  </a:t>
            </a:r>
            <a:r>
              <a:rPr lang="de-DE" sz="2800" b="1" dirty="0" smtClean="0"/>
              <a:t>7 </a:t>
            </a:r>
            <a:r>
              <a:rPr lang="de-DE" sz="2800" b="1" dirty="0"/>
              <a:t>Referendarinnen und Referendare</a:t>
            </a:r>
          </a:p>
          <a:p>
            <a:endParaRPr lang="de-DE" sz="2800" b="1" dirty="0"/>
          </a:p>
          <a:p>
            <a:r>
              <a:rPr lang="de-DE" sz="2800" b="1" dirty="0" smtClean="0"/>
              <a:t>30 </a:t>
            </a:r>
            <a:r>
              <a:rPr lang="de-DE" sz="2800" b="1" dirty="0"/>
              <a:t>Klassen</a:t>
            </a:r>
          </a:p>
          <a:p>
            <a:r>
              <a:rPr lang="de-DE" sz="2800" dirty="0"/>
              <a:t>Durchschnittliche Klassenstärke in der Sekundarstufe I = ca. 28 – 30 </a:t>
            </a:r>
            <a:r>
              <a:rPr lang="de-DE" sz="2800" dirty="0" err="1"/>
              <a:t>SuS</a:t>
            </a:r>
            <a:r>
              <a:rPr lang="de-DE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649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6AFC0-6F3E-41CC-86C2-4E19033F5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Unterrichtsorganisation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0070659D-DFCB-40B2-A201-613624DB7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65760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0DA8079-9CA3-4BB2-848A-A45738762EBB}"/>
              </a:ext>
            </a:extLst>
          </p:cNvPr>
          <p:cNvSpPr txBox="1"/>
          <p:nvPr/>
        </p:nvSpPr>
        <p:spPr>
          <a:xfrm>
            <a:off x="745724" y="1691322"/>
            <a:ext cx="110970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/>
              <a:t>Montag, Mittwoch, Donnerstag, Freitag </a:t>
            </a:r>
          </a:p>
          <a:p>
            <a:r>
              <a:rPr lang="de-DE" sz="2400" dirty="0"/>
              <a:t>	Unterricht von 08.00 bis </a:t>
            </a:r>
            <a:r>
              <a:rPr lang="de-DE" sz="2400" dirty="0" smtClean="0"/>
              <a:t>14.55 </a:t>
            </a:r>
            <a:r>
              <a:rPr lang="de-DE" sz="2400" dirty="0"/>
              <a:t>Uhr inklusive Mittagspause</a:t>
            </a:r>
          </a:p>
          <a:p>
            <a:pPr marL="285750" indent="-285750">
              <a:buFontTx/>
              <a:buChar char="-"/>
            </a:pP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/>
              <a:t>Dienstag</a:t>
            </a:r>
          </a:p>
          <a:p>
            <a:r>
              <a:rPr lang="de-DE" sz="2400" dirty="0"/>
              <a:t>	Unterricht von 08.00 bis 13.25 Uhr inklusive Mittagspause</a:t>
            </a:r>
          </a:p>
          <a:p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b="1" dirty="0"/>
              <a:t>Angebot eines warmen Mittagessens in der Mensa an allen </a:t>
            </a:r>
            <a:r>
              <a:rPr lang="de-DE" sz="2400" b="1" dirty="0" smtClean="0"/>
              <a:t>Schultagen, außer Dienstags</a:t>
            </a:r>
            <a:endParaRPr lang="de-DE" sz="2400" b="1" dirty="0"/>
          </a:p>
          <a:p>
            <a:endParaRPr lang="de-DE" sz="24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b="1" dirty="0"/>
              <a:t>Angebote für die Mittagspause in Form von Arbeitsgemeinschaften oder freien Formen wie </a:t>
            </a:r>
            <a:r>
              <a:rPr lang="de-DE" sz="2400" b="1" dirty="0" smtClean="0"/>
              <a:t>Pausenspiele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55722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80865-A16E-479A-9CC9-7AAA202E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Schulform Gesamtschule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0BDF-3937-47D2-8ECD-5585BD5F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CDDBD44-5643-44B1-A596-1275B663DB5D}"/>
              </a:ext>
            </a:extLst>
          </p:cNvPr>
          <p:cNvSpPr txBox="1"/>
          <p:nvPr/>
        </p:nvSpPr>
        <p:spPr>
          <a:xfrm>
            <a:off x="588886" y="1482572"/>
            <a:ext cx="1101423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endParaRPr lang="de-DE" sz="240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/>
              <a:t>Schule </a:t>
            </a:r>
            <a:r>
              <a:rPr lang="de-DE" sz="2400" dirty="0"/>
              <a:t>des </a:t>
            </a:r>
            <a:r>
              <a:rPr lang="de-DE" sz="2400" b="1" dirty="0"/>
              <a:t>längeren gemeinsamen Lernens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DE" sz="2400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dirty="0"/>
              <a:t>Für Schülerinnen und Schüler </a:t>
            </a:r>
            <a:r>
              <a:rPr lang="de-DE" sz="2400" b="1" dirty="0"/>
              <a:t>aller Leistungsstärken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DE" sz="2400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b="1" dirty="0"/>
              <a:t>Laufbahnentscheidungen</a:t>
            </a:r>
            <a:r>
              <a:rPr lang="de-DE" sz="2400" dirty="0"/>
              <a:t> bleiben möglichst lange offen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DE" sz="2400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b="1" dirty="0"/>
              <a:t>Gebundene Ganztagsschule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DE" sz="2400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b="1" dirty="0"/>
              <a:t>Alle Abschlüsse der Sekundarstufe I </a:t>
            </a:r>
            <a:r>
              <a:rPr lang="de-DE" sz="2400" dirty="0"/>
              <a:t>können erreicht werden </a:t>
            </a:r>
            <a:r>
              <a:rPr lang="de-DE" sz="2000" i="1" dirty="0"/>
              <a:t>(Details dazu später)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DE" sz="2000" i="1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dirty="0"/>
              <a:t>Der Übergang in den </a:t>
            </a:r>
            <a:r>
              <a:rPr lang="de-DE" sz="2400" b="1" dirty="0"/>
              <a:t>Klassen 6 bis 9 </a:t>
            </a:r>
            <a:r>
              <a:rPr lang="de-DE" sz="2400" dirty="0"/>
              <a:t>erfolgt jeweils </a:t>
            </a:r>
            <a:r>
              <a:rPr lang="de-DE" sz="2400" b="1" dirty="0"/>
              <a:t>ohne Versetzung</a:t>
            </a:r>
          </a:p>
        </p:txBody>
      </p:sp>
    </p:spTree>
    <p:extLst>
      <p:ext uri="{BB962C8B-B14F-4D97-AF65-F5344CB8AC3E}">
        <p14:creationId xmlns:p14="http://schemas.microsoft.com/office/powerpoint/2010/main" val="6795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26C1B-3D3D-4906-9EDA-E349F28F8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Klassen 5 und 6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0BDF-3937-47D2-8ECD-5585BD5F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65760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BBB70B8-3706-45FB-8063-FD257920ED32}"/>
              </a:ext>
            </a:extLst>
          </p:cNvPr>
          <p:cNvSpPr txBox="1"/>
          <p:nvPr/>
        </p:nvSpPr>
        <p:spPr>
          <a:xfrm>
            <a:off x="845127" y="1389482"/>
            <a:ext cx="106425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dirty="0"/>
              <a:t>Unterricht im Klassenverband 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de-DE" sz="2400" dirty="0"/>
              <a:t>Anknüpfung an Unterrichtsformen und -inhalte der Grundschule </a:t>
            </a:r>
          </a:p>
          <a:p>
            <a:endParaRPr lang="de-DE" sz="2400" b="1" dirty="0" smtClean="0"/>
          </a:p>
          <a:p>
            <a:r>
              <a:rPr lang="de-DE" sz="2400" b="1" dirty="0" smtClean="0"/>
              <a:t>Unterrichtsfächer</a:t>
            </a:r>
            <a:endParaRPr lang="de-DE" sz="2400" dirty="0"/>
          </a:p>
          <a:p>
            <a:r>
              <a:rPr lang="de-DE" sz="1600" dirty="0"/>
              <a:t>Deutsch</a:t>
            </a:r>
          </a:p>
          <a:p>
            <a:r>
              <a:rPr lang="de-DE" sz="1600" dirty="0"/>
              <a:t>Gesellschaftslehre (Erdkunde, Geschichte, </a:t>
            </a:r>
            <a:r>
              <a:rPr lang="de-DE" sz="1600" dirty="0" smtClean="0"/>
              <a:t>Wirtschaft-Politik</a:t>
            </a:r>
            <a:r>
              <a:rPr lang="de-DE" sz="1600" dirty="0"/>
              <a:t>)</a:t>
            </a:r>
          </a:p>
          <a:p>
            <a:r>
              <a:rPr lang="de-DE" sz="1600" dirty="0"/>
              <a:t>Englisch</a:t>
            </a:r>
          </a:p>
          <a:p>
            <a:r>
              <a:rPr lang="de-DE" sz="1600" dirty="0"/>
              <a:t>Mathematik</a:t>
            </a:r>
          </a:p>
          <a:p>
            <a:r>
              <a:rPr lang="de-DE" sz="1600" dirty="0"/>
              <a:t>Naturwissenschaften (Biologie, Chemie, Physik)</a:t>
            </a:r>
          </a:p>
          <a:p>
            <a:r>
              <a:rPr lang="de-DE" sz="1600" dirty="0"/>
              <a:t>Arbeitslehre (Technik/Wirtschaft/Hauswirtschaft)</a:t>
            </a:r>
          </a:p>
          <a:p>
            <a:r>
              <a:rPr lang="de-DE" sz="1600" dirty="0"/>
              <a:t>Musik/Kunst</a:t>
            </a:r>
          </a:p>
          <a:p>
            <a:r>
              <a:rPr lang="de-DE" sz="1600" dirty="0"/>
              <a:t>Religionslehre</a:t>
            </a:r>
          </a:p>
          <a:p>
            <a:r>
              <a:rPr lang="de-DE" sz="1600" dirty="0" smtClean="0"/>
              <a:t>Sport</a:t>
            </a:r>
          </a:p>
          <a:p>
            <a:r>
              <a:rPr lang="de-DE" sz="1600" dirty="0" smtClean="0"/>
              <a:t>Informatik</a:t>
            </a:r>
          </a:p>
          <a:p>
            <a:r>
              <a:rPr lang="de-DE" sz="1600" dirty="0" smtClean="0"/>
              <a:t>Begegnung mit Italien</a:t>
            </a:r>
          </a:p>
          <a:p>
            <a:r>
              <a:rPr lang="de-DE" sz="1600" dirty="0"/>
              <a:t>Lernzeiten (</a:t>
            </a:r>
            <a:r>
              <a:rPr lang="de-DE" sz="1600" dirty="0" smtClean="0"/>
              <a:t>Förderunterricht)</a:t>
            </a:r>
            <a:endParaRPr lang="de-DE" sz="1600" dirty="0"/>
          </a:p>
          <a:p>
            <a:endParaRPr lang="de-DE" sz="1600" dirty="0" smtClean="0"/>
          </a:p>
        </p:txBody>
      </p:sp>
    </p:spTree>
    <p:extLst>
      <p:ext uri="{BB962C8B-B14F-4D97-AF65-F5344CB8AC3E}">
        <p14:creationId xmlns:p14="http://schemas.microsoft.com/office/powerpoint/2010/main" val="266025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26C1B-3D3D-4906-9EDA-E349F28F8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Klasse </a:t>
            </a:r>
            <a:r>
              <a:rPr lang="de-DE" b="1" dirty="0" smtClean="0"/>
              <a:t>7</a:t>
            </a:r>
            <a:endParaRPr lang="de-DE" b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0BDF-3937-47D2-8ECD-5585BD5F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536" y="365760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AFC94BF-A5BA-40BE-A40D-BFCDB2B69E82}"/>
              </a:ext>
            </a:extLst>
          </p:cNvPr>
          <p:cNvSpPr/>
          <p:nvPr/>
        </p:nvSpPr>
        <p:spPr>
          <a:xfrm>
            <a:off x="845127" y="1346597"/>
            <a:ext cx="108039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/>
              <a:t>Wahlpflichtunterricht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/>
              <a:t>Erste individuelle Schwerpunktsetzung in Klasse </a:t>
            </a:r>
            <a:r>
              <a:rPr lang="de-DE" sz="2400" b="1" dirty="0" smtClean="0"/>
              <a:t>7 </a:t>
            </a:r>
            <a:r>
              <a:rPr lang="de-DE" sz="2400" b="1" dirty="0"/>
              <a:t>→ Wahl eines weiteren Faches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7" name="Flussdiagramm: Alternativer Prozess 6">
            <a:extLst>
              <a:ext uri="{FF2B5EF4-FFF2-40B4-BE49-F238E27FC236}">
                <a16:creationId xmlns:a16="http://schemas.microsoft.com/office/drawing/2014/main" id="{E9B6ACB7-A3D3-4817-A9FA-B053BCFA04CD}"/>
              </a:ext>
            </a:extLst>
          </p:cNvPr>
          <p:cNvSpPr/>
          <p:nvPr/>
        </p:nvSpPr>
        <p:spPr>
          <a:xfrm>
            <a:off x="1772733" y="2455308"/>
            <a:ext cx="3095625" cy="1960244"/>
          </a:xfrm>
          <a:prstGeom prst="flowChartAlternateProcess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lussdiagramm: Alternativer Prozess 7">
            <a:extLst>
              <a:ext uri="{FF2B5EF4-FFF2-40B4-BE49-F238E27FC236}">
                <a16:creationId xmlns:a16="http://schemas.microsoft.com/office/drawing/2014/main" id="{E50A4B33-0223-4783-8FB6-B8B04C426F2A}"/>
              </a:ext>
            </a:extLst>
          </p:cNvPr>
          <p:cNvSpPr/>
          <p:nvPr/>
        </p:nvSpPr>
        <p:spPr>
          <a:xfrm>
            <a:off x="1895475" y="4897756"/>
            <a:ext cx="3095625" cy="1960244"/>
          </a:xfrm>
          <a:prstGeom prst="flowChartAlternateProcess">
            <a:avLst/>
          </a:pr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lussdiagramm: Alternativer Prozess 8">
            <a:extLst>
              <a:ext uri="{FF2B5EF4-FFF2-40B4-BE49-F238E27FC236}">
                <a16:creationId xmlns:a16="http://schemas.microsoft.com/office/drawing/2014/main" id="{860C2258-7FC6-427C-976B-62B5A8D5E95F}"/>
              </a:ext>
            </a:extLst>
          </p:cNvPr>
          <p:cNvSpPr/>
          <p:nvPr/>
        </p:nvSpPr>
        <p:spPr>
          <a:xfrm>
            <a:off x="5795964" y="4897756"/>
            <a:ext cx="3095625" cy="1960244"/>
          </a:xfrm>
          <a:prstGeom prst="flowChartAlternateProcess">
            <a:avLst/>
          </a:prstGeom>
          <a:solidFill>
            <a:srgbClr val="CD63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lussdiagramm: Alternativer Prozess 9">
            <a:extLst>
              <a:ext uri="{FF2B5EF4-FFF2-40B4-BE49-F238E27FC236}">
                <a16:creationId xmlns:a16="http://schemas.microsoft.com/office/drawing/2014/main" id="{455E4248-4923-4516-9F94-8A735A2CF7BE}"/>
              </a:ext>
            </a:extLst>
          </p:cNvPr>
          <p:cNvSpPr/>
          <p:nvPr/>
        </p:nvSpPr>
        <p:spPr>
          <a:xfrm>
            <a:off x="5795964" y="2455308"/>
            <a:ext cx="3095625" cy="1960244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1EADDE7-4D9A-40F7-9893-C0F8ECD1503C}"/>
              </a:ext>
            </a:extLst>
          </p:cNvPr>
          <p:cNvSpPr txBox="1"/>
          <p:nvPr/>
        </p:nvSpPr>
        <p:spPr>
          <a:xfrm>
            <a:off x="1990725" y="2847975"/>
            <a:ext cx="2676525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A</a:t>
            </a:r>
          </a:p>
          <a:p>
            <a:pPr algn="ctr"/>
            <a:r>
              <a:rPr lang="de-DE" sz="2400" b="1" dirty="0" smtClean="0"/>
              <a:t>2. Fremdsprache</a:t>
            </a:r>
            <a:endParaRPr lang="de-DE" sz="2400" b="1" dirty="0"/>
          </a:p>
          <a:p>
            <a:pPr algn="ctr"/>
            <a:r>
              <a:rPr lang="de-DE" sz="2400" b="1" dirty="0"/>
              <a:t>Italienisch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DD134D5-79BB-47D1-9104-6E1A9164D02E}"/>
              </a:ext>
            </a:extLst>
          </p:cNvPr>
          <p:cNvSpPr txBox="1"/>
          <p:nvPr/>
        </p:nvSpPr>
        <p:spPr>
          <a:xfrm>
            <a:off x="6148388" y="2789094"/>
            <a:ext cx="239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B</a:t>
            </a:r>
          </a:p>
          <a:p>
            <a:pPr algn="ctr"/>
            <a:r>
              <a:rPr lang="de-DE" sz="2400" b="1" dirty="0"/>
              <a:t>Wirtschaft und Arbeitswelt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B78F572-88E0-45A3-9F15-C0B79E0A06C3}"/>
              </a:ext>
            </a:extLst>
          </p:cNvPr>
          <p:cNvSpPr txBox="1"/>
          <p:nvPr/>
        </p:nvSpPr>
        <p:spPr>
          <a:xfrm>
            <a:off x="2200275" y="5334000"/>
            <a:ext cx="2466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C</a:t>
            </a:r>
          </a:p>
          <a:p>
            <a:pPr algn="ctr"/>
            <a:r>
              <a:rPr lang="de-DE" sz="2400" b="1" dirty="0"/>
              <a:t>Naturwissen-</a:t>
            </a:r>
            <a:r>
              <a:rPr lang="de-DE" sz="2400" b="1" dirty="0" err="1"/>
              <a:t>schaften</a:t>
            </a:r>
            <a:endParaRPr lang="de-DE" sz="2400" b="1" dirty="0"/>
          </a:p>
          <a:p>
            <a:pPr algn="ctr"/>
            <a:endParaRPr lang="de-DE" sz="24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037093D-5975-4A62-B26D-F46FEB024DF7}"/>
              </a:ext>
            </a:extLst>
          </p:cNvPr>
          <p:cNvSpPr txBox="1"/>
          <p:nvPr/>
        </p:nvSpPr>
        <p:spPr>
          <a:xfrm>
            <a:off x="6148388" y="5200650"/>
            <a:ext cx="239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D</a:t>
            </a:r>
          </a:p>
          <a:p>
            <a:pPr algn="ctr"/>
            <a:r>
              <a:rPr lang="de-DE" sz="2400" b="1" dirty="0"/>
              <a:t>Darstellen und Gestalten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20CCBAB-6535-48C5-80DC-D9E0A80EDF0B}"/>
              </a:ext>
            </a:extLst>
          </p:cNvPr>
          <p:cNvSpPr txBox="1"/>
          <p:nvPr/>
        </p:nvSpPr>
        <p:spPr>
          <a:xfrm>
            <a:off x="5045652" y="4471988"/>
            <a:ext cx="105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oder</a:t>
            </a:r>
          </a:p>
        </p:txBody>
      </p:sp>
    </p:spTree>
    <p:extLst>
      <p:ext uri="{BB962C8B-B14F-4D97-AF65-F5344CB8AC3E}">
        <p14:creationId xmlns:p14="http://schemas.microsoft.com/office/powerpoint/2010/main" val="36732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198" y="723900"/>
            <a:ext cx="74104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75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Wahlpflichtunterricht</a:t>
            </a:r>
            <a:endParaRPr lang="de-DE" b="1" dirty="0"/>
          </a:p>
        </p:txBody>
      </p:sp>
      <p:sp>
        <p:nvSpPr>
          <p:cNvPr id="3" name="Rechteck 2"/>
          <p:cNvSpPr/>
          <p:nvPr/>
        </p:nvSpPr>
        <p:spPr>
          <a:xfrm>
            <a:off x="952704" y="1413416"/>
            <a:ext cx="10408023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sz="2400" b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Kennenlernen </a:t>
            </a:r>
            <a:r>
              <a:rPr lang="de-DE" sz="2400" b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WP-Angebote am Ende der Klasse </a:t>
            </a:r>
            <a:r>
              <a:rPr lang="de-DE" sz="2400" b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in Form von Projektunterricht  </a:t>
            </a:r>
            <a:r>
              <a:rPr lang="de-DE" sz="2400" b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sz="2400" b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1</a:t>
            </a:r>
            <a:r>
              <a:rPr lang="de-DE" sz="2400" b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Wahl </a:t>
            </a:r>
            <a:r>
              <a:rPr lang="de-DE" sz="2400" b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erfolgt nach einer Informationsveranstaltung </a:t>
            </a:r>
            <a:endParaRPr lang="de-DE" sz="2400" b="1" dirty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defRPr/>
            </a:pPr>
            <a:endParaRPr lang="de-DE" sz="1100" b="1" dirty="0" smtClean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defRPr/>
            </a:pPr>
            <a:endParaRPr lang="de-DE" sz="1100" b="1" dirty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sz="2400" b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Die endgültige Wahl und Festlegung erfolgt </a:t>
            </a:r>
            <a:r>
              <a:rPr lang="de-DE" sz="2400" b="1" i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am Ende der Klasse </a:t>
            </a:r>
            <a:r>
              <a:rPr lang="de-DE" sz="2400" b="1" i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7</a:t>
            </a:r>
            <a:endParaRPr lang="de-DE" sz="2400" b="1" i="1" dirty="0" smtClean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defRPr/>
            </a:pPr>
            <a:endParaRPr lang="de-DE" sz="2400" b="1" i="1" dirty="0" smtClean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de-DE" sz="1100" b="1" dirty="0" smtClean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sz="2400" b="1" dirty="0" smtClean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de-DE" sz="2400" b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Schülerin oder der Schüler belegt das gewählte Fach in der Regel bis zum Ende der Sekundarstufe I (Klasse 10)</a:t>
            </a:r>
          </a:p>
          <a:p>
            <a:pPr>
              <a:defRPr/>
            </a:pPr>
            <a:endParaRPr lang="de-DE" sz="1100" b="1" dirty="0" smtClean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de-DE" sz="1100" b="1" dirty="0">
              <a:solidFill>
                <a:srgbClr val="04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Fach des Wahlpflichtunterrichts werden wie in den Fächern Deutsch, Englisch und Mathematik pro Halbjahr je 3 Klassenarbeiten geschrieben.* </a:t>
            </a:r>
            <a:r>
              <a:rPr lang="de-DE" sz="2400" i="1" dirty="0">
                <a:solidFill>
                  <a:srgbClr val="0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(*alternativ eine sonstige Lernerfolgsüberprüfung)</a:t>
            </a:r>
          </a:p>
        </p:txBody>
      </p:sp>
    </p:spTree>
    <p:extLst>
      <p:ext uri="{BB962C8B-B14F-4D97-AF65-F5344CB8AC3E}">
        <p14:creationId xmlns:p14="http://schemas.microsoft.com/office/powerpoint/2010/main" val="66570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8F60E62-1D2D-42C0-9D94-FE12D297A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3614" y="365760"/>
            <a:ext cx="1207113" cy="64623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3EFF30-3F77-44A1-B1F5-830360C2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Fachleistungsdifferenzierung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B3A8DF-A693-435A-8653-EFABCB9EC0E0}"/>
              </a:ext>
            </a:extLst>
          </p:cNvPr>
          <p:cNvSpPr txBox="1"/>
          <p:nvPr/>
        </p:nvSpPr>
        <p:spPr>
          <a:xfrm>
            <a:off x="1057275" y="1691322"/>
            <a:ext cx="1051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/>
              <a:t>Unterschiedliche Lernvoraussetzungen und Fähigkeiten der </a:t>
            </a:r>
            <a:r>
              <a:rPr lang="de-DE" sz="2400" b="1" dirty="0" err="1"/>
              <a:t>SuS</a:t>
            </a:r>
            <a:r>
              <a:rPr lang="de-DE" sz="2400" b="1" dirty="0"/>
              <a:t> → Unterricht auf zwei Anspruchsebenen</a:t>
            </a:r>
          </a:p>
          <a:p>
            <a:endParaRPr lang="de-DE" sz="2400" b="1" dirty="0"/>
          </a:p>
          <a:p>
            <a:endParaRPr lang="de-DE" sz="2400" dirty="0"/>
          </a:p>
          <a:p>
            <a:r>
              <a:rPr lang="de-DE" b="1" dirty="0"/>
              <a:t>                Grundebene            Erweiterungsebene</a:t>
            </a:r>
          </a:p>
          <a:p>
            <a:r>
              <a:rPr lang="de-DE" b="1" dirty="0"/>
              <a:t>                  (G-Ebene)	       (E-Ebene)</a:t>
            </a:r>
          </a:p>
          <a:p>
            <a:endParaRPr lang="de-DE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/>
              <a:t>Ab Klasse 7 in Englisch und Mathematik </a:t>
            </a:r>
            <a:r>
              <a:rPr lang="de-DE" sz="2000" i="1" dirty="0"/>
              <a:t>(äußere Differenzierung)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/>
              <a:t>Ab Klasse 8 in Deutsch </a:t>
            </a:r>
            <a:r>
              <a:rPr lang="de-DE" sz="2000" i="1" dirty="0"/>
              <a:t>(innere Differenzierung)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/>
              <a:t>Ab Klasse 9 Chemie </a:t>
            </a:r>
            <a:r>
              <a:rPr lang="de-DE" sz="2000" i="1" dirty="0"/>
              <a:t>(innere Differenzierung)</a:t>
            </a:r>
          </a:p>
          <a:p>
            <a:r>
              <a:rPr lang="de-DE" sz="2400" b="1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/>
              <a:t>Wechsel bis zur Klasse 10 zu Beginn des Schuljahres möglich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87698CD-6C44-4F76-8CC6-09CD4A705365}"/>
              </a:ext>
            </a:extLst>
          </p:cNvPr>
          <p:cNvCxnSpPr/>
          <p:nvPr/>
        </p:nvCxnSpPr>
        <p:spPr>
          <a:xfrm flipH="1">
            <a:off x="2600325" y="2401877"/>
            <a:ext cx="1000125" cy="6793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8C1763B-94E1-47C2-ACC1-A7E4E461F531}"/>
              </a:ext>
            </a:extLst>
          </p:cNvPr>
          <p:cNvCxnSpPr>
            <a:cxnSpLocks/>
          </p:cNvCxnSpPr>
          <p:nvPr/>
        </p:nvCxnSpPr>
        <p:spPr>
          <a:xfrm>
            <a:off x="3600450" y="2401877"/>
            <a:ext cx="876300" cy="6471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8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83594-8CD5-4C7F-B5D8-3435D0E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903514"/>
          </a:xfrm>
        </p:spPr>
        <p:txBody>
          <a:bodyPr/>
          <a:lstStyle/>
          <a:p>
            <a:r>
              <a:rPr lang="de-DE" b="1" dirty="0"/>
              <a:t>Die Abschlüsse in der Übersicht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061814B-3EF9-4920-A57E-06CC3142344A}"/>
              </a:ext>
            </a:extLst>
          </p:cNvPr>
          <p:cNvSpPr/>
          <p:nvPr/>
        </p:nvSpPr>
        <p:spPr>
          <a:xfrm>
            <a:off x="845127" y="3897296"/>
            <a:ext cx="2272684" cy="23895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05F00A9-89CC-40D1-ADE2-17314DAD59C2}"/>
              </a:ext>
            </a:extLst>
          </p:cNvPr>
          <p:cNvSpPr/>
          <p:nvPr/>
        </p:nvSpPr>
        <p:spPr>
          <a:xfrm>
            <a:off x="3383873" y="3574171"/>
            <a:ext cx="2272684" cy="27230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00C2CC1-1598-468A-A251-24883EC171F8}"/>
              </a:ext>
            </a:extLst>
          </p:cNvPr>
          <p:cNvSpPr/>
          <p:nvPr/>
        </p:nvSpPr>
        <p:spPr>
          <a:xfrm>
            <a:off x="5916361" y="3574171"/>
            <a:ext cx="2272684" cy="272305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596C56B-5FA1-4928-AB96-7F453C3EDF84}"/>
              </a:ext>
            </a:extLst>
          </p:cNvPr>
          <p:cNvSpPr/>
          <p:nvPr/>
        </p:nvSpPr>
        <p:spPr>
          <a:xfrm>
            <a:off x="8448849" y="3574171"/>
            <a:ext cx="2272684" cy="27126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EC4A86C-D9E0-455B-B980-299273F13BA1}"/>
              </a:ext>
            </a:extLst>
          </p:cNvPr>
          <p:cNvSpPr txBox="1"/>
          <p:nvPr/>
        </p:nvSpPr>
        <p:spPr>
          <a:xfrm>
            <a:off x="1014239" y="3986073"/>
            <a:ext cx="19344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Erster Schul-abschluss</a:t>
            </a:r>
            <a:endParaRPr lang="de-DE" sz="2400" b="1" dirty="0"/>
          </a:p>
          <a:p>
            <a:endParaRPr lang="de-DE" dirty="0"/>
          </a:p>
          <a:p>
            <a:r>
              <a:rPr lang="de-DE" sz="2400" dirty="0"/>
              <a:t>mit  Versetzung in Klasse 10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5E8A710-D3DD-4418-89E2-EDC6A821D0B9}"/>
              </a:ext>
            </a:extLst>
          </p:cNvPr>
          <p:cNvSpPr txBox="1"/>
          <p:nvPr/>
        </p:nvSpPr>
        <p:spPr>
          <a:xfrm>
            <a:off x="3613953" y="3574171"/>
            <a:ext cx="18125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400" b="1" dirty="0"/>
          </a:p>
          <a:p>
            <a:pPr algn="ctr"/>
            <a:r>
              <a:rPr lang="de-DE" sz="2400" b="1" dirty="0" smtClean="0"/>
              <a:t>Erweiterter Erster </a:t>
            </a:r>
            <a:r>
              <a:rPr lang="de-DE" sz="2400" b="1" dirty="0"/>
              <a:t>Schul-abschluss</a:t>
            </a:r>
          </a:p>
          <a:p>
            <a:pPr algn="ctr"/>
            <a:r>
              <a:rPr lang="de-DE" sz="2400" b="1" dirty="0" smtClean="0"/>
              <a:t> </a:t>
            </a:r>
            <a:r>
              <a:rPr lang="de-DE" sz="2400" b="1" dirty="0"/>
              <a:t>nach Klasse 10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933BB36-FBFA-47A4-ADAF-C95D29FE1454}"/>
              </a:ext>
            </a:extLst>
          </p:cNvPr>
          <p:cNvSpPr txBox="1"/>
          <p:nvPr/>
        </p:nvSpPr>
        <p:spPr>
          <a:xfrm>
            <a:off x="6069902" y="3574171"/>
            <a:ext cx="1920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400" b="1" dirty="0"/>
          </a:p>
          <a:p>
            <a:pPr algn="ctr"/>
            <a:r>
              <a:rPr lang="de-DE" sz="2400" b="1" dirty="0"/>
              <a:t>Mittlerer Schul-abschluss (Fachober-schulreife)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ECF4784-CC42-49EA-8C7B-7B40D92FF288}"/>
              </a:ext>
            </a:extLst>
          </p:cNvPr>
          <p:cNvSpPr txBox="1"/>
          <p:nvPr/>
        </p:nvSpPr>
        <p:spPr>
          <a:xfrm>
            <a:off x="8646850" y="3513927"/>
            <a:ext cx="18554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400" b="1" dirty="0">
              <a:solidFill>
                <a:schemeClr val="bg1"/>
              </a:solidFill>
            </a:endParaRPr>
          </a:p>
          <a:p>
            <a:pPr algn="ctr"/>
            <a:r>
              <a:rPr lang="de-DE" sz="2400" b="1" dirty="0">
                <a:solidFill>
                  <a:schemeClr val="bg1"/>
                </a:solidFill>
              </a:rPr>
              <a:t>Mittlerer </a:t>
            </a:r>
          </a:p>
          <a:p>
            <a:pPr algn="ctr"/>
            <a:r>
              <a:rPr lang="de-DE" sz="2400" b="1" dirty="0">
                <a:solidFill>
                  <a:schemeClr val="bg1"/>
                </a:solidFill>
              </a:rPr>
              <a:t>Schul-</a:t>
            </a:r>
          </a:p>
          <a:p>
            <a:pPr algn="ctr"/>
            <a:r>
              <a:rPr lang="de-DE" sz="2400" b="1" dirty="0" err="1">
                <a:solidFill>
                  <a:schemeClr val="bg1"/>
                </a:solidFill>
              </a:rPr>
              <a:t>abschluss</a:t>
            </a:r>
            <a:endParaRPr lang="de-DE" sz="2400" b="1" dirty="0">
              <a:solidFill>
                <a:schemeClr val="bg1"/>
              </a:solidFill>
            </a:endParaRPr>
          </a:p>
          <a:p>
            <a:pPr algn="ctr"/>
            <a:r>
              <a:rPr lang="de-DE" sz="2400" b="1" dirty="0">
                <a:solidFill>
                  <a:schemeClr val="bg1"/>
                </a:solidFill>
              </a:rPr>
              <a:t>mit </a:t>
            </a:r>
            <a:r>
              <a:rPr lang="de-DE" sz="2400" b="1" dirty="0" err="1">
                <a:solidFill>
                  <a:schemeClr val="bg1"/>
                </a:solidFill>
              </a:rPr>
              <a:t>Qualifika-tion</a:t>
            </a:r>
            <a:endParaRPr lang="de-DE" sz="2400" b="1" dirty="0">
              <a:solidFill>
                <a:schemeClr val="bg1"/>
              </a:solidFill>
            </a:endParaRPr>
          </a:p>
          <a:p>
            <a:pPr algn="ctr"/>
            <a:endParaRPr lang="de-DE" sz="2400" b="1" dirty="0"/>
          </a:p>
        </p:txBody>
      </p:sp>
      <p:sp>
        <p:nvSpPr>
          <p:cNvPr id="13" name="Pfeil: nach oben 12">
            <a:extLst>
              <a:ext uri="{FF2B5EF4-FFF2-40B4-BE49-F238E27FC236}">
                <a16:creationId xmlns:a16="http://schemas.microsoft.com/office/drawing/2014/main" id="{62E0B53F-046C-4908-B985-E3FBE6ABA7A9}"/>
              </a:ext>
            </a:extLst>
          </p:cNvPr>
          <p:cNvSpPr/>
          <p:nvPr/>
        </p:nvSpPr>
        <p:spPr>
          <a:xfrm>
            <a:off x="1689717" y="2583284"/>
            <a:ext cx="337352" cy="13140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: nach oben 13">
            <a:extLst>
              <a:ext uri="{FF2B5EF4-FFF2-40B4-BE49-F238E27FC236}">
                <a16:creationId xmlns:a16="http://schemas.microsoft.com/office/drawing/2014/main" id="{25DCA80B-CED9-4499-A762-7EE147A8B85A}"/>
              </a:ext>
            </a:extLst>
          </p:cNvPr>
          <p:cNvSpPr/>
          <p:nvPr/>
        </p:nvSpPr>
        <p:spPr>
          <a:xfrm>
            <a:off x="4351539" y="2583284"/>
            <a:ext cx="337352" cy="99088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: nach oben 15">
            <a:extLst>
              <a:ext uri="{FF2B5EF4-FFF2-40B4-BE49-F238E27FC236}">
                <a16:creationId xmlns:a16="http://schemas.microsoft.com/office/drawing/2014/main" id="{ACF21A52-CDC0-4BB4-B9B9-EAF6151FBEB6}"/>
              </a:ext>
            </a:extLst>
          </p:cNvPr>
          <p:cNvSpPr/>
          <p:nvPr/>
        </p:nvSpPr>
        <p:spPr>
          <a:xfrm>
            <a:off x="6878714" y="3283829"/>
            <a:ext cx="337352" cy="2903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: nach oben 16">
            <a:extLst>
              <a:ext uri="{FF2B5EF4-FFF2-40B4-BE49-F238E27FC236}">
                <a16:creationId xmlns:a16="http://schemas.microsoft.com/office/drawing/2014/main" id="{383C9804-11D0-4B7F-8515-B007C89F94DC}"/>
              </a:ext>
            </a:extLst>
          </p:cNvPr>
          <p:cNvSpPr/>
          <p:nvPr/>
        </p:nvSpPr>
        <p:spPr>
          <a:xfrm>
            <a:off x="9405890" y="3283828"/>
            <a:ext cx="337352" cy="2903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0C4D6AA-84A4-44E8-8B0A-4116A26E2688}"/>
              </a:ext>
            </a:extLst>
          </p:cNvPr>
          <p:cNvSpPr txBox="1"/>
          <p:nvPr/>
        </p:nvSpPr>
        <p:spPr>
          <a:xfrm>
            <a:off x="814129" y="1075179"/>
            <a:ext cx="4697027" cy="150810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Berufskolleg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/>
              <a:t>Berufsschule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/>
              <a:t>Berufsfachschule</a:t>
            </a:r>
          </a:p>
          <a:p>
            <a:r>
              <a:rPr lang="de-DE" i="1" dirty="0"/>
              <a:t>Möglichkeit zum Erwerb des nächst höheren Schulabschlusses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616B6BD-6B88-4F84-AD37-2E0B5B59435B}"/>
              </a:ext>
            </a:extLst>
          </p:cNvPr>
          <p:cNvSpPr txBox="1"/>
          <p:nvPr/>
        </p:nvSpPr>
        <p:spPr>
          <a:xfrm>
            <a:off x="5678953" y="1046918"/>
            <a:ext cx="2418085" cy="2246769"/>
          </a:xfrm>
          <a:prstGeom prst="rect">
            <a:avLst/>
          </a:prstGeom>
          <a:noFill/>
          <a:ln>
            <a:solidFill>
              <a:srgbClr val="3D78A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Berufskolleg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000" b="1" dirty="0"/>
              <a:t>Fachoberschule</a:t>
            </a:r>
          </a:p>
          <a:p>
            <a:r>
              <a:rPr lang="de-DE" sz="2000" i="1" dirty="0"/>
              <a:t>Möglichkeit zum Erwerb des nächst höheren Schulabschlusses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000" b="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1736BB5-FB6C-4A6F-8455-B495A7D9B982}"/>
              </a:ext>
            </a:extLst>
          </p:cNvPr>
          <p:cNvSpPr txBox="1"/>
          <p:nvPr/>
        </p:nvSpPr>
        <p:spPr>
          <a:xfrm>
            <a:off x="8303448" y="1037059"/>
            <a:ext cx="2418085" cy="224676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</a:rPr>
              <a:t>Gymnasiale Oberstufe</a:t>
            </a:r>
          </a:p>
          <a:p>
            <a:pPr algn="ctr"/>
            <a:endParaRPr lang="de-DE" sz="2000" b="1" dirty="0"/>
          </a:p>
          <a:p>
            <a:pPr algn="ctr"/>
            <a:endParaRPr lang="de-DE" sz="2000" b="1" dirty="0"/>
          </a:p>
          <a:p>
            <a:pPr algn="ctr"/>
            <a:endParaRPr lang="de-DE" sz="2000" b="1" i="1" dirty="0"/>
          </a:p>
          <a:p>
            <a:pPr algn="ctr"/>
            <a:endParaRPr lang="de-DE" sz="2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000" b="1" dirty="0"/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E7E29B77-CA26-4549-8C7B-4A2BC2494F80}"/>
              </a:ext>
            </a:extLst>
          </p:cNvPr>
          <p:cNvCxnSpPr>
            <a:cxnSpLocks/>
          </p:cNvCxnSpPr>
          <p:nvPr/>
        </p:nvCxnSpPr>
        <p:spPr>
          <a:xfrm flipH="1" flipV="1">
            <a:off x="4897084" y="2583284"/>
            <a:ext cx="2067017" cy="990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1497999A-FEC6-4992-9C70-D7FB7C9941F8}"/>
              </a:ext>
            </a:extLst>
          </p:cNvPr>
          <p:cNvCxnSpPr>
            <a:cxnSpLocks/>
          </p:cNvCxnSpPr>
          <p:nvPr/>
        </p:nvCxnSpPr>
        <p:spPr>
          <a:xfrm flipH="1" flipV="1">
            <a:off x="8112537" y="3283828"/>
            <a:ext cx="1359195" cy="290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fik 2">
            <a:extLst>
              <a:ext uri="{FF2B5EF4-FFF2-40B4-BE49-F238E27FC236}">
                <a16:creationId xmlns:a16="http://schemas.microsoft.com/office/drawing/2014/main" id="{E2507D79-C0FD-4CEF-9886-23C91C6E1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771" y="360601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4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83594-8CD5-4C7F-B5D8-3435D0E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903514"/>
          </a:xfrm>
        </p:spPr>
        <p:txBody>
          <a:bodyPr/>
          <a:lstStyle/>
          <a:p>
            <a:r>
              <a:rPr lang="de-DE" b="1" dirty="0"/>
              <a:t>Voraussetzungen für die Abschlüsse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4E7E206-6850-44C3-9550-3115CE4A7BDB}"/>
              </a:ext>
            </a:extLst>
          </p:cNvPr>
          <p:cNvSpPr txBox="1"/>
          <p:nvPr/>
        </p:nvSpPr>
        <p:spPr>
          <a:xfrm>
            <a:off x="845127" y="1076266"/>
            <a:ext cx="10615945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/>
              <a:t>Erster </a:t>
            </a:r>
            <a:r>
              <a:rPr lang="de-DE" sz="2400" b="1" dirty="0" smtClean="0"/>
              <a:t>Schulabschluss</a:t>
            </a:r>
            <a:r>
              <a:rPr lang="de-DE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alle Leistungen sind ausreichend oder besser bzw.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nicht ausreichende Leistungen können gemäß der geltenden Verordnung 			                     ausgeglichen werde.    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DCE9FEE-B454-453B-AEB6-9E63DC5876DE}"/>
              </a:ext>
            </a:extLst>
          </p:cNvPr>
          <p:cNvSpPr txBox="1"/>
          <p:nvPr/>
        </p:nvSpPr>
        <p:spPr>
          <a:xfrm>
            <a:off x="845126" y="2466942"/>
            <a:ext cx="10615945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/>
              <a:t>Erweiterter Erster </a:t>
            </a:r>
            <a:r>
              <a:rPr lang="de-DE" sz="2400" b="1" smtClean="0"/>
              <a:t>Schulabschluss  </a:t>
            </a:r>
            <a:r>
              <a:rPr lang="de-DE" sz="2400" b="1" dirty="0"/>
              <a:t>nach Klasse 10 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alle Leistungen in den G-Kursen sind ausreichend oder besser bzw.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nicht ausreichende Leistungen können gemäß der geltenden Verordnung 			                     ausgeglichen werde.     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BBBFE54-A4F6-4640-92AA-2F290329D0FD}"/>
              </a:ext>
            </a:extLst>
          </p:cNvPr>
          <p:cNvSpPr txBox="1"/>
          <p:nvPr/>
        </p:nvSpPr>
        <p:spPr>
          <a:xfrm>
            <a:off x="845125" y="5236932"/>
            <a:ext cx="10615945" cy="13849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Mittlerer Schulabschluss (Fachoberschulreife) mit Qualifikation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</a:rPr>
              <a:t>mindestens 3 E-Kurse, höchstens 1 G-Kurs in den Fächern Deutsch, Englisch, Mathematik, Chemie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</a:rPr>
              <a:t>befriedigende Leistungen in den E-Kursen, gute Leistungen in den G-Kursen</a:t>
            </a:r>
          </a:p>
          <a:p>
            <a:r>
              <a:rPr lang="de-DE" sz="2000" dirty="0"/>
              <a:t>		                     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88A5B6C-FC11-4E88-AFD4-AF5731ECC913}"/>
              </a:ext>
            </a:extLst>
          </p:cNvPr>
          <p:cNvSpPr txBox="1"/>
          <p:nvPr/>
        </p:nvSpPr>
        <p:spPr>
          <a:xfrm>
            <a:off x="845126" y="3851937"/>
            <a:ext cx="10615945" cy="13849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/>
              <a:t>Mittlerer Schulabschluss (Fachoberschulreife) 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mindestens 2 E-Kurse, höchstens 2 G-Kurse in den Fächern Deutsch, Englisch, Mathematik, Chemie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ausreichende Leistungen in den E-Kursen, befriedigende Leistungen in den G-Kursen		                     </a:t>
            </a:r>
          </a:p>
        </p:txBody>
      </p:sp>
      <p:pic>
        <p:nvPicPr>
          <p:cNvPr id="7" name="Grafik 2">
            <a:extLst>
              <a:ext uri="{FF2B5EF4-FFF2-40B4-BE49-F238E27FC236}">
                <a16:creationId xmlns:a16="http://schemas.microsoft.com/office/drawing/2014/main" id="{B885C525-54B1-4670-8BDA-041C2B7A0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82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7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Aufnahmegespräche</a:t>
            </a:r>
            <a:endParaRPr lang="de-DE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941294" y="1586753"/>
            <a:ext cx="107666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de-DE" sz="4400" dirty="0" smtClean="0"/>
              <a:t>Terminvereinbarungen ab Montag, </a:t>
            </a:r>
            <a:r>
              <a:rPr lang="de-DE" sz="4400" b="1" dirty="0" smtClean="0"/>
              <a:t>11.11.2024</a:t>
            </a:r>
          </a:p>
          <a:p>
            <a:endParaRPr lang="de-DE" sz="4400" b="1" dirty="0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de-DE" sz="4400" b="1" dirty="0" smtClean="0"/>
              <a:t>Sekretariat </a:t>
            </a:r>
            <a:r>
              <a:rPr lang="de-DE" sz="4400" b="1" dirty="0" smtClean="0">
                <a:sym typeface="Wingdings" panose="05000000000000000000" pitchFamily="2" charset="2"/>
              </a:rPr>
              <a:t> 02238  92313-0</a:t>
            </a:r>
          </a:p>
          <a:p>
            <a:r>
              <a:rPr lang="de-DE" sz="4400" b="1" dirty="0" smtClean="0">
                <a:sym typeface="Wingdings" panose="05000000000000000000" pitchFamily="2" charset="2"/>
              </a:rPr>
              <a:t>     Frau </a:t>
            </a:r>
            <a:r>
              <a:rPr lang="de-DE" sz="4400" b="1" dirty="0" err="1" smtClean="0">
                <a:sym typeface="Wingdings" panose="05000000000000000000" pitchFamily="2" charset="2"/>
              </a:rPr>
              <a:t>Eisenmenger</a:t>
            </a:r>
            <a:r>
              <a:rPr lang="de-DE" sz="4400" b="1" dirty="0" smtClean="0">
                <a:sym typeface="Wingdings" panose="05000000000000000000" pitchFamily="2" charset="2"/>
              </a:rPr>
              <a:t>			Frau Struwe</a:t>
            </a:r>
          </a:p>
          <a:p>
            <a:r>
              <a:rPr lang="de-DE" sz="4400" b="1" dirty="0">
                <a:sym typeface="Wingdings" panose="05000000000000000000" pitchFamily="2" charset="2"/>
              </a:rPr>
              <a:t> </a:t>
            </a:r>
            <a:r>
              <a:rPr lang="de-DE" sz="4400" b="1" dirty="0" smtClean="0">
                <a:sym typeface="Wingdings" panose="05000000000000000000" pitchFamily="2" charset="2"/>
              </a:rPr>
              <a:t>    </a:t>
            </a:r>
            <a:endParaRPr lang="de-DE" sz="4400" b="1" dirty="0"/>
          </a:p>
        </p:txBody>
      </p:sp>
    </p:spTree>
    <p:extLst>
      <p:ext uri="{BB962C8B-B14F-4D97-AF65-F5344CB8AC3E}">
        <p14:creationId xmlns:p14="http://schemas.microsoft.com/office/powerpoint/2010/main" val="29455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A860A271-C21C-46D3-818B-4C2A102A2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604023" y="1366996"/>
            <a:ext cx="6983953" cy="458228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BB606EB-7AE3-4181-B27E-628C27E48A00}"/>
              </a:ext>
            </a:extLst>
          </p:cNvPr>
          <p:cNvSpPr txBox="1"/>
          <p:nvPr/>
        </p:nvSpPr>
        <p:spPr>
          <a:xfrm>
            <a:off x="2497398" y="5949284"/>
            <a:ext cx="4151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3" tooltip="https://pensieroerealta.blogspot.com/2013/04/razionalismo-ed-empirismo.html"/>
              </a:rPr>
              <a:t>Dieses Foto</a:t>
            </a:r>
            <a:r>
              <a:rPr lang="de-DE" sz="900" dirty="0"/>
              <a:t>" von Unbekannter Autor ist lizenziert gemäß </a:t>
            </a:r>
            <a:r>
              <a:rPr lang="de-DE" sz="900" dirty="0">
                <a:hlinkClick r:id="rId4" tooltip="https://creativecommons.org/licenses/by-nc-sa/3.0/"/>
              </a:rPr>
              <a:t>CC BY-SA-NC</a:t>
            </a:r>
            <a:endParaRPr lang="de-DE" sz="9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13046BC-DAF1-4CE2-A995-5AAF0F048F61}"/>
              </a:ext>
            </a:extLst>
          </p:cNvPr>
          <p:cNvSpPr txBox="1"/>
          <p:nvPr/>
        </p:nvSpPr>
        <p:spPr>
          <a:xfrm>
            <a:off x="887767" y="310706"/>
            <a:ext cx="10875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/>
              <a:t>Ihre Fragen?</a:t>
            </a:r>
          </a:p>
        </p:txBody>
      </p:sp>
      <p:pic>
        <p:nvPicPr>
          <p:cNvPr id="5" name="Grafik 2">
            <a:extLst>
              <a:ext uri="{FF2B5EF4-FFF2-40B4-BE49-F238E27FC236}">
                <a16:creationId xmlns:a16="http://schemas.microsoft.com/office/drawing/2014/main" id="{D477AAB5-1AA0-4BEA-B25B-E6AFEC4E7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82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9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B7A2B8B-6105-4A18-B1F3-57E5A04A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672425" y="858977"/>
            <a:ext cx="6350000" cy="44831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FE2F809-4B80-4618-843E-E4F1FE01D330}"/>
              </a:ext>
            </a:extLst>
          </p:cNvPr>
          <p:cNvSpPr txBox="1"/>
          <p:nvPr/>
        </p:nvSpPr>
        <p:spPr>
          <a:xfrm>
            <a:off x="2921000" y="7357308"/>
            <a:ext cx="635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://alicantecuenta.blogspot.com/search/label/Reflexiones%20de%20una%20escritora%20visceral%20Joana%20S%C3%A1nchez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nc-nd/3.0/"/>
              </a:rPr>
              <a:t>CC BY-NC-ND</a:t>
            </a:r>
            <a:endParaRPr lang="de-DE" sz="9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EC3298C-D6C0-4DD6-A642-58CB9030308A}"/>
              </a:ext>
            </a:extLst>
          </p:cNvPr>
          <p:cNvSpPr txBox="1"/>
          <p:nvPr/>
        </p:nvSpPr>
        <p:spPr>
          <a:xfrm>
            <a:off x="1526959" y="5743852"/>
            <a:ext cx="9348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latin typeface="Bradley Hand ITC" panose="03070402050302030203" pitchFamily="66" charset="0"/>
              </a:rPr>
              <a:t>       </a:t>
            </a:r>
            <a:r>
              <a:rPr lang="de-DE" sz="4800" b="1" dirty="0">
                <a:latin typeface="Bradley Hand ITC" panose="03070402050302030203" pitchFamily="66" charset="0"/>
              </a:rPr>
              <a:t>für Ihre Aufmerksamkeit!</a:t>
            </a:r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9609D028-04A5-4F60-BFEB-31783FF71A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82" y="382205"/>
            <a:ext cx="1206191" cy="64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54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TM02900688[[fn=Facette]]</Template>
  <TotalTime>0</TotalTime>
  <Words>697</Words>
  <Application>Microsoft Office PowerPoint</Application>
  <PresentationFormat>Breitbild</PresentationFormat>
  <Paragraphs>162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Arial</vt:lpstr>
      <vt:lpstr>Bradley Hand ITC</vt:lpstr>
      <vt:lpstr>Calibri</vt:lpstr>
      <vt:lpstr>Calibri Light</vt:lpstr>
      <vt:lpstr>Symbol</vt:lpstr>
      <vt:lpstr>Tahoma</vt:lpstr>
      <vt:lpstr>Wingdings</vt:lpstr>
      <vt:lpstr>Wingdings 2</vt:lpstr>
      <vt:lpstr>HDOfficeLightV0</vt:lpstr>
      <vt:lpstr>Herzlich willkommen</vt:lpstr>
      <vt:lpstr>Übersicht</vt:lpstr>
      <vt:lpstr>Papst-Johannes-XXIII.-Gesamtschule</vt:lpstr>
      <vt:lpstr>Daten</vt:lpstr>
      <vt:lpstr>Unterrichtsorganisation</vt:lpstr>
      <vt:lpstr>Schulform Gesamtschule</vt:lpstr>
      <vt:lpstr>Klassen 5 und 6</vt:lpstr>
      <vt:lpstr>Klasse 7</vt:lpstr>
      <vt:lpstr>PowerPoint-Präsentation</vt:lpstr>
      <vt:lpstr>Wahlpflichtunterricht</vt:lpstr>
      <vt:lpstr>Fachleistungsdifferenzierung</vt:lpstr>
      <vt:lpstr>Die Abschlüsse in der Übersicht</vt:lpstr>
      <vt:lpstr>Voraussetzungen für die Abschlüsse</vt:lpstr>
      <vt:lpstr>Aufnahmegespräche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Ehmanns</dc:creator>
  <cp:lastModifiedBy>Aula</cp:lastModifiedBy>
  <cp:revision>57</cp:revision>
  <dcterms:created xsi:type="dcterms:W3CDTF">2018-11-04T16:27:14Z</dcterms:created>
  <dcterms:modified xsi:type="dcterms:W3CDTF">2024-11-09T07:37:27Z</dcterms:modified>
</cp:coreProperties>
</file>